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82" r:id="rId3"/>
    <p:sldId id="281" r:id="rId4"/>
    <p:sldId id="288" r:id="rId5"/>
    <p:sldId id="277" r:id="rId6"/>
    <p:sldId id="291" r:id="rId7"/>
    <p:sldId id="289" r:id="rId8"/>
    <p:sldId id="267" r:id="rId9"/>
    <p:sldId id="290" r:id="rId10"/>
    <p:sldId id="283" r:id="rId11"/>
    <p:sldId id="284" r:id="rId12"/>
    <p:sldId id="278" r:id="rId13"/>
    <p:sldId id="275" r:id="rId14"/>
    <p:sldId id="272" r:id="rId15"/>
    <p:sldId id="276" r:id="rId16"/>
    <p:sldId id="273" r:id="rId17"/>
    <p:sldId id="265" r:id="rId18"/>
    <p:sldId id="274" r:id="rId19"/>
    <p:sldId id="285" r:id="rId20"/>
    <p:sldId id="286" r:id="rId21"/>
    <p:sldId id="287" r:id="rId22"/>
  </p:sldIdLst>
  <p:sldSz cx="9144000" cy="6858000" type="screen4x3"/>
  <p:notesSz cx="6858000" cy="9144000"/>
  <p:custDataLst>
    <p:tags r:id="rId23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144" autoAdjust="0"/>
    <p:restoredTop sz="94673" autoAdjust="0"/>
  </p:normalViewPr>
  <p:slideViewPr>
    <p:cSldViewPr>
      <p:cViewPr varScale="1">
        <p:scale>
          <a:sx n="93" d="100"/>
          <a:sy n="93" d="100"/>
        </p:scale>
        <p:origin x="-127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AFFFD-838B-4B5D-94D6-4485C8E91789}" type="datetimeFigureOut">
              <a:rPr lang="ru-RU"/>
              <a:pPr>
                <a:defRPr/>
              </a:pPr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26164-EA97-4947-8749-03A0A83247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9ADFC-1357-4070-9BD7-95DE8F32AD19}" type="datetimeFigureOut">
              <a:rPr lang="ru-RU"/>
              <a:pPr>
                <a:defRPr/>
              </a:pPr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C1988-AB40-4165-ADAC-578A6B3E33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CBCC8-E7C3-452D-BA1B-813B8671C9A5}" type="datetimeFigureOut">
              <a:rPr lang="ru-RU"/>
              <a:pPr>
                <a:defRPr/>
              </a:pPr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9FA8C-2069-437B-872B-C2BFD2D33F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9AFB6-F221-4065-A69A-92B12B00CD09}" type="datetimeFigureOut">
              <a:rPr lang="ru-RU"/>
              <a:pPr>
                <a:defRPr/>
              </a:pPr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1E99F-DC84-4387-8E1F-0853B2C995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CC113-2CDB-497E-9EE2-EB8F4554C042}" type="datetimeFigureOut">
              <a:rPr lang="ru-RU"/>
              <a:pPr>
                <a:defRPr/>
              </a:pPr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97D2D-D07D-4D49-A6E8-1CA75002A8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A75EE-82DB-479F-95EB-D67101975B0D}" type="datetimeFigureOut">
              <a:rPr lang="ru-RU"/>
              <a:pPr>
                <a:defRPr/>
              </a:pPr>
              <a:t>17.06.2022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BD2F0-DF25-4A01-A90A-E65B0C107C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7B0C5-C7CA-44AA-847A-4DF7235771C2}" type="datetimeFigureOut">
              <a:rPr lang="ru-RU"/>
              <a:pPr>
                <a:defRPr/>
              </a:pPr>
              <a:t>17.06.2022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1E229-F1DF-43B3-9998-8806B192F5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24233-52FB-4F59-9803-95FDD5FF22AE}" type="datetimeFigureOut">
              <a:rPr lang="ru-RU"/>
              <a:pPr>
                <a:defRPr/>
              </a:pPr>
              <a:t>17.06.2022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4B818-DC76-4243-BC8D-50C4788B7A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15FAF-CF6A-41E3-9028-B103F0C4C701}" type="datetimeFigureOut">
              <a:rPr lang="ru-RU"/>
              <a:pPr>
                <a:defRPr/>
              </a:pPr>
              <a:t>17.06.2022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BCA7F-3518-4CD6-BCF6-D26EBCB018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84591-9AEB-4D14-A90A-981405C6C31D}" type="datetimeFigureOut">
              <a:rPr lang="ru-RU"/>
              <a:pPr>
                <a:defRPr/>
              </a:pPr>
              <a:t>17.06.2022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15D84-5BBF-45A5-A90B-7C881B58DE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23293-33B4-492D-B7FB-47063D1D1BAB}" type="datetimeFigureOut">
              <a:rPr lang="ru-RU"/>
              <a:pPr>
                <a:defRPr/>
              </a:pPr>
              <a:t>17.06.2022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657BC-D653-46A2-9EDB-281059C848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571F739-8B45-427C-B442-6C85C369BE8E}" type="datetimeFigureOut">
              <a:rPr lang="ru-RU"/>
              <a:pPr>
                <a:defRPr/>
              </a:pPr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F802F5-8047-4C0F-A4D4-BA8633D917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686800" cy="2082800"/>
          </a:xfrm>
        </p:spPr>
        <p:txBody>
          <a:bodyPr>
            <a:normAutofit/>
          </a:bodyPr>
          <a:lstStyle/>
          <a:p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3600" smtClean="0">
                <a:solidFill>
                  <a:srgbClr val="17375E"/>
                </a:solidFill>
                <a:latin typeface="Comic Sans MS" pitchFamily="66" charset="0"/>
              </a:rPr>
              <a:t>«</a:t>
            </a:r>
            <a:r>
              <a:rPr lang="ru-RU" sz="3600" b="1" smtClean="0">
                <a:solidFill>
                  <a:srgbClr val="17375E"/>
                </a:solidFill>
                <a:latin typeface="Comic Sans MS" pitchFamily="66" charset="0"/>
              </a:rPr>
              <a:t>Использование нетрадиционного оборудования в сенсорном развитии детей раннего возраста</a:t>
            </a:r>
            <a:r>
              <a:rPr lang="ru-RU" sz="3600" smtClean="0">
                <a:solidFill>
                  <a:srgbClr val="17375E"/>
                </a:solidFill>
                <a:latin typeface="Comic Sans MS" pitchFamily="66" charset="0"/>
              </a:rPr>
              <a:t>»</a:t>
            </a:r>
            <a:br>
              <a:rPr lang="ru-RU" sz="3600" smtClean="0">
                <a:solidFill>
                  <a:srgbClr val="17375E"/>
                </a:solidFill>
                <a:latin typeface="Comic Sans MS" pitchFamily="66" charset="0"/>
              </a:rPr>
            </a:br>
            <a:r>
              <a:rPr lang="ru-RU" sz="3600" smtClean="0">
                <a:solidFill>
                  <a:srgbClr val="17375E"/>
                </a:solidFill>
                <a:latin typeface="Comic Sans MS" pitchFamily="66" charset="0"/>
              </a:rPr>
              <a:t/>
            </a:r>
            <a:br>
              <a:rPr lang="ru-RU" sz="3600" smtClean="0">
                <a:solidFill>
                  <a:srgbClr val="17375E"/>
                </a:solidFill>
                <a:latin typeface="Comic Sans MS" pitchFamily="66" charset="0"/>
              </a:rPr>
            </a:br>
            <a:endParaRPr lang="ru-RU" sz="3600" smtClean="0">
              <a:solidFill>
                <a:srgbClr val="17375E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Юлия\Desktop\панно, бизикуб\DSC07820.JPG"/>
          <p:cNvPicPr>
            <a:picLocks noChangeAspect="1" noChangeArrowheads="1"/>
          </p:cNvPicPr>
          <p:nvPr/>
        </p:nvPicPr>
        <p:blipFill>
          <a:blip r:embed="rId3"/>
          <a:srcRect l="13376" t="2972" r="4139"/>
          <a:stretch>
            <a:fillRect/>
          </a:stretch>
        </p:blipFill>
        <p:spPr bwMode="auto">
          <a:xfrm>
            <a:off x="285750" y="2143125"/>
            <a:ext cx="3400425" cy="300037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Юлия\Desktop\панно, бизикуб\DSC07821.JPG"/>
          <p:cNvPicPr>
            <a:picLocks noChangeAspect="1" noChangeArrowheads="1"/>
          </p:cNvPicPr>
          <p:nvPr/>
        </p:nvPicPr>
        <p:blipFill>
          <a:blip r:embed="rId4"/>
          <a:srcRect l="15333" r="2252" b="8006"/>
          <a:stretch>
            <a:fillRect/>
          </a:stretch>
        </p:blipFill>
        <p:spPr bwMode="auto">
          <a:xfrm>
            <a:off x="5500688" y="142875"/>
            <a:ext cx="3071812" cy="257175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Users\Юлия\Desktop\панно, бизикуб\DSC07815.JPG"/>
          <p:cNvPicPr>
            <a:picLocks noChangeAspect="1" noChangeArrowheads="1"/>
          </p:cNvPicPr>
          <p:nvPr/>
        </p:nvPicPr>
        <p:blipFill>
          <a:blip r:embed="rId5"/>
          <a:srcRect l="6956" t="4637" r="6100"/>
          <a:stretch>
            <a:fillRect/>
          </a:stretch>
        </p:blipFill>
        <p:spPr bwMode="auto">
          <a:xfrm>
            <a:off x="4071938" y="3000375"/>
            <a:ext cx="2952750" cy="242887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4900613" cy="143986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Нетрадиционное  оборудование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Юлия\Desktop\панно, бизикуб\DSC078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5" y="3071813"/>
            <a:ext cx="3048000" cy="22860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Юлия\Desktop\панно, бизикуб\DSC07816.JPG"/>
          <p:cNvPicPr>
            <a:picLocks noChangeAspect="1" noChangeArrowheads="1"/>
          </p:cNvPicPr>
          <p:nvPr/>
        </p:nvPicPr>
        <p:blipFill>
          <a:blip r:embed="rId4"/>
          <a:srcRect l="5098" r="25223"/>
          <a:stretch>
            <a:fillRect/>
          </a:stretch>
        </p:blipFill>
        <p:spPr bwMode="auto">
          <a:xfrm>
            <a:off x="3357563" y="285750"/>
            <a:ext cx="2654300" cy="28575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C:\Users\Юлия\Desktop\панно, бизикуб\DSC07819.JPG"/>
          <p:cNvPicPr>
            <a:picLocks noChangeAspect="1" noChangeArrowheads="1"/>
          </p:cNvPicPr>
          <p:nvPr/>
        </p:nvPicPr>
        <p:blipFill>
          <a:blip r:embed="rId5"/>
          <a:srcRect l="12211" t="6791" r="4873"/>
          <a:stretch>
            <a:fillRect/>
          </a:stretch>
        </p:blipFill>
        <p:spPr bwMode="auto">
          <a:xfrm>
            <a:off x="5857875" y="3000375"/>
            <a:ext cx="2795588" cy="235743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Юлия\Desktop\панно, бизикуб\фото\DSC_3271.JPG"/>
          <p:cNvPicPr>
            <a:picLocks noChangeAspect="1" noChangeArrowheads="1"/>
          </p:cNvPicPr>
          <p:nvPr/>
        </p:nvPicPr>
        <p:blipFill>
          <a:blip r:embed="rId3"/>
          <a:srcRect r="6352" b="11618"/>
          <a:stretch>
            <a:fillRect/>
          </a:stretch>
        </p:blipFill>
        <p:spPr bwMode="auto">
          <a:xfrm>
            <a:off x="928688" y="1500188"/>
            <a:ext cx="2714625" cy="385762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C:\Users\Юлия\Desktop\панно, бизикуб\фото\DSC_3273.JPG"/>
          <p:cNvPicPr>
            <a:picLocks noChangeAspect="1" noChangeArrowheads="1"/>
          </p:cNvPicPr>
          <p:nvPr/>
        </p:nvPicPr>
        <p:blipFill>
          <a:blip r:embed="rId4"/>
          <a:srcRect r="1866" b="24883"/>
          <a:stretch>
            <a:fillRect/>
          </a:stretch>
        </p:blipFill>
        <p:spPr bwMode="auto">
          <a:xfrm>
            <a:off x="4572000" y="1571625"/>
            <a:ext cx="3408363" cy="392906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Использование панно в индивидуальной работе с детьми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SAM_62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1500188"/>
            <a:ext cx="4067175" cy="305117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D:\работа МБДОУ№244\проекты презенации фото\индивидуальные дидактические панно\DSC0192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5" y="714375"/>
            <a:ext cx="3608388" cy="481171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G_3093"/>
          <p:cNvPicPr>
            <a:picLocks noChangeAspect="1" noChangeArrowheads="1"/>
          </p:cNvPicPr>
          <p:nvPr/>
        </p:nvPicPr>
        <p:blipFill>
          <a:blip r:embed="rId3"/>
          <a:srcRect t="8762"/>
          <a:stretch>
            <a:fillRect/>
          </a:stretch>
        </p:blipFill>
        <p:spPr bwMode="auto">
          <a:xfrm>
            <a:off x="285750" y="2000250"/>
            <a:ext cx="4373563" cy="299243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DSC05139"/>
          <p:cNvPicPr>
            <a:picLocks noChangeAspect="1" noChangeArrowheads="1"/>
          </p:cNvPicPr>
          <p:nvPr/>
        </p:nvPicPr>
        <p:blipFill>
          <a:blip r:embed="rId4"/>
          <a:srcRect t="19263" r="2085"/>
          <a:stretch>
            <a:fillRect/>
          </a:stretch>
        </p:blipFill>
        <p:spPr bwMode="auto">
          <a:xfrm>
            <a:off x="5357813" y="2428875"/>
            <a:ext cx="3352800" cy="368617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Использование панно в образовательной деятельности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Юлия\Desktop\семейный клуб гр12\семейный клуб декабрь гр12\7.12\DSC0724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2428875"/>
            <a:ext cx="3643313" cy="273208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DSC04005"/>
          <p:cNvPicPr>
            <a:picLocks noChangeAspect="1" noChangeArrowheads="1"/>
          </p:cNvPicPr>
          <p:nvPr/>
        </p:nvPicPr>
        <p:blipFill>
          <a:blip r:embed="rId4"/>
          <a:srcRect r="30375"/>
          <a:stretch>
            <a:fillRect/>
          </a:stretch>
        </p:blipFill>
        <p:spPr bwMode="auto">
          <a:xfrm>
            <a:off x="5286375" y="285750"/>
            <a:ext cx="2889250" cy="311308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Users\Юлия\Desktop\семейный клуб гр12\семейный клуб декабрь гр12\7.12\DSC0724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88" y="3714750"/>
            <a:ext cx="3643312" cy="273208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4757738" cy="143986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Использование панно во взаимодействии родителей с детьми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Юлия\Desktop\панно, бизикуб\фото\DSC06293.JPG"/>
          <p:cNvPicPr>
            <a:picLocks noChangeAspect="1" noChangeArrowheads="1"/>
          </p:cNvPicPr>
          <p:nvPr/>
        </p:nvPicPr>
        <p:blipFill>
          <a:blip r:embed="rId3"/>
          <a:srcRect r="14175"/>
          <a:stretch>
            <a:fillRect/>
          </a:stretch>
        </p:blipFill>
        <p:spPr bwMode="auto">
          <a:xfrm>
            <a:off x="642938" y="2214563"/>
            <a:ext cx="3678237" cy="321468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 descr="C:\Users\Юлия\Desktop\панно, бизикуб\фото\DSC06301.JPG"/>
          <p:cNvPicPr>
            <a:picLocks noChangeAspect="1" noChangeArrowheads="1"/>
          </p:cNvPicPr>
          <p:nvPr/>
        </p:nvPicPr>
        <p:blipFill>
          <a:blip r:embed="rId4"/>
          <a:srcRect l="14670" r="22317"/>
          <a:stretch>
            <a:fillRect/>
          </a:stretch>
        </p:blipFill>
        <p:spPr bwMode="auto">
          <a:xfrm>
            <a:off x="5572125" y="285750"/>
            <a:ext cx="2760663" cy="328612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C:\Users\Юлия\Desktop\панно, бизикуб\фото\DSC0628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0" y="4071938"/>
            <a:ext cx="3500438" cy="262572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677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5500688" cy="2000250"/>
          </a:xfrm>
        </p:spPr>
        <p:txBody>
          <a:bodyPr/>
          <a:lstStyle/>
          <a:p>
            <a:r>
              <a:rPr lang="ru-RU" sz="3600" b="1" smtClean="0">
                <a:solidFill>
                  <a:schemeClr val="tx2"/>
                </a:solidFill>
                <a:latin typeface="Comic Sans MS" pitchFamily="66" charset="0"/>
              </a:rPr>
              <a:t>Использование бизикубов в индивидуальной работе с детьми</a:t>
            </a:r>
            <a:endParaRPr lang="ru-RU" sz="3600" smtClean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Юлия\Desktop\панно, бизикуб\фото\DSC07183.JPG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 t="7526" r="1160" b="5780"/>
          <a:stretch>
            <a:fillRect/>
          </a:stretch>
        </p:blipFill>
        <p:spPr bwMode="auto">
          <a:xfrm>
            <a:off x="5286375" y="285750"/>
            <a:ext cx="3114675" cy="3643313"/>
          </a:xfrm>
          <a:prstGeom prst="rect">
            <a:avLst/>
          </a:prstGeom>
          <a:noFill/>
          <a:ln w="38100" cap="sq">
            <a:solidFill>
              <a:schemeClr val="accent1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42999"/>
              </a:srgbClr>
            </a:outerShdw>
          </a:effectLst>
        </p:spPr>
      </p:pic>
      <p:pic>
        <p:nvPicPr>
          <p:cNvPr id="4098" name="Picture 2" descr="C:\Users\Юлия\Desktop\фото занятия\DSC0718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50" y="2428875"/>
            <a:ext cx="3619500" cy="271462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Users\Юлия\Desktop\группа 11\игра с бизикубами февраль\DSC06524.JPG"/>
          <p:cNvPicPr/>
          <p:nvPr/>
        </p:nvPicPr>
        <p:blipFill>
          <a:blip r:embed="rId5"/>
          <a:srcRect l="11760" t="34743" r="37940" b="27871"/>
          <a:stretch>
            <a:fillRect/>
          </a:stretch>
        </p:blipFill>
        <p:spPr bwMode="auto">
          <a:xfrm>
            <a:off x="5000625" y="4143375"/>
            <a:ext cx="3714750" cy="250031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57188" y="214313"/>
            <a:ext cx="4786312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</a:rPr>
              <a:t>Использование </a:t>
            </a:r>
            <a:r>
              <a:rPr lang="ru-RU" sz="3600" b="1" dirty="0" err="1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</a:rPr>
              <a:t>бизикубов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</a:rPr>
              <a:t> в образовательной деятельности</a:t>
            </a:r>
            <a:endParaRPr lang="ru-RU" sz="3600" dirty="0"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Юлия\Desktop\панно, бизикуб\фото\DSC068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88" y="2714625"/>
            <a:ext cx="3714750" cy="278606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3" descr="C:\Users\Юлия\Desktop\семейный клуб гр12\семейный клуб декабрь гр12\7.12\DSC07265.JPG"/>
          <p:cNvPicPr>
            <a:picLocks noChangeAspect="1" noChangeArrowheads="1"/>
          </p:cNvPicPr>
          <p:nvPr/>
        </p:nvPicPr>
        <p:blipFill>
          <a:blip r:embed="rId4"/>
          <a:srcRect t="12156" r="-2112" b="10048"/>
          <a:stretch>
            <a:fillRect/>
          </a:stretch>
        </p:blipFill>
        <p:spPr bwMode="auto">
          <a:xfrm>
            <a:off x="4572000" y="500063"/>
            <a:ext cx="4000500" cy="22860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C:\Users\Юлия\Desktop\детский сад\семейный клуб гр11\семейный клуб гр 11 апрель\6.04.2021\DSC06848.JPG"/>
          <p:cNvPicPr>
            <a:picLocks noChangeAspect="1" noChangeArrowheads="1"/>
          </p:cNvPicPr>
          <p:nvPr/>
        </p:nvPicPr>
        <p:blipFill>
          <a:blip r:embed="rId5"/>
          <a:srcRect l="25461"/>
          <a:stretch>
            <a:fillRect/>
          </a:stretch>
        </p:blipFill>
        <p:spPr bwMode="auto">
          <a:xfrm>
            <a:off x="5429250" y="3071813"/>
            <a:ext cx="3346450" cy="336708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500563" cy="2862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</a:rPr>
              <a:t>Использование панно во взаимодействии родителей с детьми</a:t>
            </a:r>
            <a:endParaRPr lang="ru-RU" sz="3600" dirty="0"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2875" y="0"/>
            <a:ext cx="8429625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</a:rPr>
              <a:t>Использование нетрадиционного оборудования во взаимодействии родителей с детьми</a:t>
            </a:r>
            <a:endParaRPr lang="ru-RU" sz="3600" dirty="0">
              <a:latin typeface="Comic Sans MS" pitchFamily="66" charset="0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" y="2500313"/>
            <a:ext cx="3714750" cy="278606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l="14062" b="10417"/>
          <a:stretch>
            <a:fillRect/>
          </a:stretch>
        </p:blipFill>
        <p:spPr bwMode="auto">
          <a:xfrm>
            <a:off x="5000625" y="2071688"/>
            <a:ext cx="3617913" cy="282892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0"/>
            <a:ext cx="8786813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449263" algn="just"/>
            <a:endParaRPr lang="ru-RU" sz="2400">
              <a:latin typeface="Comic Sans MS" pitchFamily="66" charset="0"/>
              <a:cs typeface="Times New Roman" pitchFamily="18" charset="0"/>
            </a:endParaRPr>
          </a:p>
          <a:p>
            <a:pPr indent="449263" algn="just"/>
            <a:endParaRPr lang="ru-RU" sz="2400">
              <a:latin typeface="Comic Sans MS" pitchFamily="66" charset="0"/>
              <a:cs typeface="Times New Roman" pitchFamily="18" charset="0"/>
            </a:endParaRPr>
          </a:p>
          <a:p>
            <a:pPr indent="449263" algn="ctr"/>
            <a:r>
              <a:rPr lang="ru-RU" sz="2400" b="1">
                <a:solidFill>
                  <a:srgbClr val="17375E"/>
                </a:solidFill>
                <a:latin typeface="Comic Sans MS" pitchFamily="66" charset="0"/>
                <a:cs typeface="Times New Roman" pitchFamily="18" charset="0"/>
              </a:rPr>
              <a:t>Цель использования нетрадиционного оборудования:</a:t>
            </a:r>
          </a:p>
          <a:p>
            <a:pPr indent="449263" algn="ctr" eaLnBrk="0" hangingPunct="0"/>
            <a:r>
              <a:rPr lang="ru-RU" sz="2400">
                <a:solidFill>
                  <a:srgbClr val="17375E"/>
                </a:solidFill>
                <a:latin typeface="Comic Sans MS" pitchFamily="66" charset="0"/>
                <a:cs typeface="Times New Roman" pitchFamily="18" charset="0"/>
              </a:rPr>
              <a:t>способствовать формированию познавательных интересов детей; </a:t>
            </a:r>
          </a:p>
          <a:p>
            <a:pPr indent="449263" algn="ctr" eaLnBrk="0" hangingPunct="0"/>
            <a:r>
              <a:rPr lang="ru-RU" sz="2400">
                <a:solidFill>
                  <a:srgbClr val="17375E"/>
                </a:solidFill>
                <a:latin typeface="Comic Sans MS" pitchFamily="66" charset="0"/>
                <a:cs typeface="Times New Roman" pitchFamily="18" charset="0"/>
              </a:rPr>
              <a:t>расширению кругозора; </a:t>
            </a:r>
          </a:p>
          <a:p>
            <a:pPr indent="449263" algn="ctr" eaLnBrk="0" hangingPunct="0"/>
            <a:r>
              <a:rPr lang="ru-RU" sz="2400">
                <a:solidFill>
                  <a:srgbClr val="17375E"/>
                </a:solidFill>
                <a:latin typeface="Comic Sans MS" pitchFamily="66" charset="0"/>
                <a:cs typeface="Times New Roman" pitchFamily="18" charset="0"/>
              </a:rPr>
              <a:t>совершенствовать мелкую моторику рук;</a:t>
            </a:r>
          </a:p>
          <a:p>
            <a:pPr indent="449263" algn="ctr" eaLnBrk="0" hangingPunct="0"/>
            <a:r>
              <a:rPr lang="ru-RU" sz="2400">
                <a:solidFill>
                  <a:srgbClr val="17375E"/>
                </a:solidFill>
                <a:latin typeface="Comic Sans MS" pitchFamily="66" charset="0"/>
                <a:cs typeface="Times New Roman" pitchFamily="18" charset="0"/>
              </a:rPr>
              <a:t>развивать внимание и мышление, зрительную память, ориентировку в пространстве.</a:t>
            </a:r>
            <a:endParaRPr lang="ru-RU" sz="2400">
              <a:solidFill>
                <a:srgbClr val="17375E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2875" y="0"/>
            <a:ext cx="8858250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</a:rPr>
              <a:t>Использование нетрадиционного оборудования в образовательной деятельности</a:t>
            </a:r>
            <a:endParaRPr lang="ru-RU" sz="3600" dirty="0">
              <a:latin typeface="Comic Sans MS" pitchFamily="66" charset="0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1515" t="3409" b="18182"/>
          <a:stretch>
            <a:fillRect/>
          </a:stretch>
        </p:blipFill>
        <p:spPr bwMode="auto">
          <a:xfrm>
            <a:off x="4643438" y="2000250"/>
            <a:ext cx="3028950" cy="321468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4"/>
          <a:srcRect l="5075" t="1170" r="5051" b="27087"/>
          <a:stretch>
            <a:fillRect/>
          </a:stretch>
        </p:blipFill>
        <p:spPr bwMode="auto">
          <a:xfrm>
            <a:off x="-6715125" y="-12001500"/>
            <a:ext cx="4071937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 r="10255" b="26922"/>
          <a:stretch>
            <a:fillRect/>
          </a:stretch>
        </p:blipFill>
        <p:spPr bwMode="auto">
          <a:xfrm>
            <a:off x="571500" y="1857375"/>
            <a:ext cx="3027363" cy="328612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58175" cy="46545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66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Спасибо за внимание</a:t>
            </a:r>
            <a:endParaRPr lang="ru-RU" sz="66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001125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450850" algn="ctr"/>
            <a:r>
              <a:rPr lang="ru-RU" sz="2000" b="1">
                <a:solidFill>
                  <a:srgbClr val="17375E"/>
                </a:solidFill>
                <a:latin typeface="Comic Sans MS" pitchFamily="66" charset="0"/>
                <a:cs typeface="Times New Roman" pitchFamily="18" charset="0"/>
              </a:rPr>
              <a:t>Нетрадиционное оборудование позволяет решать следующие задачи</a:t>
            </a:r>
            <a:r>
              <a:rPr lang="ru-RU" sz="1600">
                <a:solidFill>
                  <a:srgbClr val="17375E"/>
                </a:solidFill>
                <a:latin typeface="Comic Sans MS" pitchFamily="66" charset="0"/>
                <a:cs typeface="Times New Roman" pitchFamily="18" charset="0"/>
              </a:rPr>
              <a:t>:</a:t>
            </a:r>
          </a:p>
          <a:p>
            <a:pPr indent="450850" algn="just" eaLnBrk="0" hangingPunct="0"/>
            <a:r>
              <a:rPr lang="ru-RU">
                <a:solidFill>
                  <a:srgbClr val="17375E"/>
                </a:solidFill>
                <a:latin typeface="Comic Sans MS" pitchFamily="66" charset="0"/>
                <a:cs typeface="Times New Roman" pitchFamily="18" charset="0"/>
              </a:rPr>
              <a:t>1. Обучающие:</a:t>
            </a:r>
          </a:p>
          <a:p>
            <a:pPr indent="450850" algn="just" eaLnBrk="0" hangingPunct="0"/>
            <a:r>
              <a:rPr lang="ru-RU">
                <a:solidFill>
                  <a:srgbClr val="17375E"/>
                </a:solidFill>
                <a:latin typeface="Comic Sans MS" pitchFamily="66" charset="0"/>
                <a:cs typeface="Times New Roman" pitchFamily="18" charset="0"/>
              </a:rPr>
              <a:t>-учить отвечать на вопросы;</a:t>
            </a:r>
          </a:p>
          <a:p>
            <a:pPr indent="450850" algn="just" eaLnBrk="0" hangingPunct="0"/>
            <a:r>
              <a:rPr lang="ru-RU">
                <a:solidFill>
                  <a:srgbClr val="17375E"/>
                </a:solidFill>
                <a:latin typeface="Comic Sans MS" pitchFamily="66" charset="0"/>
                <a:cs typeface="Times New Roman" pitchFamily="18" charset="0"/>
              </a:rPr>
              <a:t>-учить различать понятия «много» и «один»;</a:t>
            </a:r>
          </a:p>
          <a:p>
            <a:pPr indent="450850" algn="just" eaLnBrk="0" hangingPunct="0"/>
            <a:r>
              <a:rPr lang="ru-RU">
                <a:solidFill>
                  <a:srgbClr val="17375E"/>
                </a:solidFill>
                <a:latin typeface="Comic Sans MS" pitchFamily="66" charset="0"/>
                <a:cs typeface="Times New Roman" pitchFamily="18" charset="0"/>
              </a:rPr>
              <a:t>-сравнивать предметы по размеру;</a:t>
            </a:r>
          </a:p>
          <a:p>
            <a:pPr indent="450850" algn="just" eaLnBrk="0" hangingPunct="0"/>
            <a:r>
              <a:rPr lang="ru-RU">
                <a:solidFill>
                  <a:srgbClr val="17375E"/>
                </a:solidFill>
                <a:latin typeface="Comic Sans MS" pitchFamily="66" charset="0"/>
                <a:cs typeface="Times New Roman" pitchFamily="18" charset="0"/>
              </a:rPr>
              <a:t>-узнавать и называть круг, квадрат, треугольник.</a:t>
            </a:r>
          </a:p>
          <a:p>
            <a:pPr indent="450850" algn="just" eaLnBrk="0" hangingPunct="0"/>
            <a:endParaRPr lang="ru-RU">
              <a:solidFill>
                <a:srgbClr val="17375E"/>
              </a:solidFill>
              <a:latin typeface="Comic Sans MS" pitchFamily="66" charset="0"/>
              <a:cs typeface="Times New Roman" pitchFamily="18" charset="0"/>
            </a:endParaRPr>
          </a:p>
          <a:p>
            <a:pPr indent="450850" algn="just" eaLnBrk="0" hangingPunct="0"/>
            <a:r>
              <a:rPr lang="ru-RU">
                <a:solidFill>
                  <a:srgbClr val="17375E"/>
                </a:solidFill>
                <a:latin typeface="Comic Sans MS" pitchFamily="66" charset="0"/>
                <a:cs typeface="Times New Roman" pitchFamily="18" charset="0"/>
              </a:rPr>
              <a:t>2. Развивающие:</a:t>
            </a:r>
          </a:p>
          <a:p>
            <a:pPr indent="450850" algn="just" eaLnBrk="0" hangingPunct="0"/>
            <a:r>
              <a:rPr lang="ru-RU">
                <a:solidFill>
                  <a:srgbClr val="17375E"/>
                </a:solidFill>
                <a:latin typeface="Comic Sans MS" pitchFamily="66" charset="0"/>
                <a:cs typeface="Times New Roman" pitchFamily="18" charset="0"/>
              </a:rPr>
              <a:t>-развивать мелкую моторику рук;</a:t>
            </a:r>
          </a:p>
          <a:p>
            <a:pPr indent="450850" algn="just" eaLnBrk="0" hangingPunct="0"/>
            <a:r>
              <a:rPr lang="ru-RU">
                <a:solidFill>
                  <a:srgbClr val="17375E"/>
                </a:solidFill>
                <a:latin typeface="Comic Sans MS" pitchFamily="66" charset="0"/>
                <a:cs typeface="Times New Roman" pitchFamily="18" charset="0"/>
              </a:rPr>
              <a:t>-развивать сенсорные навыки;</a:t>
            </a:r>
          </a:p>
          <a:p>
            <a:pPr indent="450850" algn="just" eaLnBrk="0" hangingPunct="0"/>
            <a:r>
              <a:rPr lang="ru-RU">
                <a:solidFill>
                  <a:srgbClr val="17375E"/>
                </a:solidFill>
                <a:latin typeface="Comic Sans MS" pitchFamily="66" charset="0"/>
                <a:cs typeface="Times New Roman" pitchFamily="18" charset="0"/>
              </a:rPr>
              <a:t>-развивать пространственные представления;</a:t>
            </a:r>
          </a:p>
          <a:p>
            <a:pPr indent="450850" algn="just" eaLnBrk="0" hangingPunct="0"/>
            <a:r>
              <a:rPr lang="ru-RU">
                <a:solidFill>
                  <a:srgbClr val="17375E"/>
                </a:solidFill>
                <a:latin typeface="Comic Sans MS" pitchFamily="66" charset="0"/>
                <a:cs typeface="Times New Roman" pitchFamily="18" charset="0"/>
              </a:rPr>
              <a:t>-развивать память, внимание, логическое мышление.</a:t>
            </a:r>
          </a:p>
          <a:p>
            <a:pPr indent="450850" algn="just" eaLnBrk="0" hangingPunct="0"/>
            <a:endParaRPr lang="ru-RU">
              <a:solidFill>
                <a:srgbClr val="17375E"/>
              </a:solidFill>
              <a:latin typeface="Comic Sans MS" pitchFamily="66" charset="0"/>
              <a:cs typeface="Times New Roman" pitchFamily="18" charset="0"/>
            </a:endParaRPr>
          </a:p>
          <a:p>
            <a:pPr indent="450850" algn="just" eaLnBrk="0" hangingPunct="0"/>
            <a:r>
              <a:rPr lang="ru-RU">
                <a:solidFill>
                  <a:srgbClr val="17375E"/>
                </a:solidFill>
                <a:latin typeface="Comic Sans MS" pitchFamily="66" charset="0"/>
                <a:cs typeface="Times New Roman" pitchFamily="18" charset="0"/>
              </a:rPr>
              <a:t>3. Воспитывающие:</a:t>
            </a:r>
          </a:p>
          <a:p>
            <a:pPr indent="450850" algn="just" eaLnBrk="0" hangingPunct="0"/>
            <a:r>
              <a:rPr lang="ru-RU">
                <a:solidFill>
                  <a:srgbClr val="17375E"/>
                </a:solidFill>
                <a:latin typeface="Comic Sans MS" pitchFamily="66" charset="0"/>
                <a:cs typeface="Times New Roman" pitchFamily="18" charset="0"/>
              </a:rPr>
              <a:t>-воспитывать эмоциональную отзывчивость;</a:t>
            </a:r>
          </a:p>
          <a:p>
            <a:pPr indent="450850" algn="just" eaLnBrk="0" hangingPunct="0"/>
            <a:r>
              <a:rPr lang="ru-RU">
                <a:solidFill>
                  <a:srgbClr val="17375E"/>
                </a:solidFill>
                <a:latin typeface="Comic Sans MS" pitchFamily="66" charset="0"/>
                <a:cs typeface="Times New Roman" pitchFamily="18" charset="0"/>
              </a:rPr>
              <a:t>-воспитывать интерес к художественного слову</a:t>
            </a:r>
          </a:p>
          <a:p>
            <a:pPr indent="450850" algn="just" eaLnBrk="0" hangingPunct="0"/>
            <a:endParaRPr lang="ru-RU">
              <a:solidFill>
                <a:srgbClr val="17375E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001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450850" algn="ctr">
              <a:defRPr/>
            </a:pPr>
            <a:endParaRPr lang="ru-RU" sz="1600" dirty="0">
              <a:solidFill>
                <a:schemeClr val="tx2">
                  <a:lumMod val="75000"/>
                </a:schemeClr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indent="450850" algn="just" eaLnBrk="0" hangingPunct="0">
              <a:defRPr/>
            </a:pPr>
            <a:endParaRPr lang="ru-RU" sz="1600" dirty="0">
              <a:solidFill>
                <a:schemeClr val="tx2">
                  <a:lumMod val="75000"/>
                </a:schemeClr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4313" y="214313"/>
            <a:ext cx="8358187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450850" algn="just"/>
            <a:r>
              <a:rPr lang="ru-RU" sz="2400" b="1">
                <a:solidFill>
                  <a:srgbClr val="17375E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Дидактическое игровое панно - это </a:t>
            </a:r>
            <a:r>
              <a:rPr lang="ru-RU" sz="2400">
                <a:solidFill>
                  <a:srgbClr val="17375E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универсальное средство, которое помогает решать интегрировано задачи из разных образовательных областей. Оно имеет привлекательный вид и вызывает интерес многократной игры с ними.</a:t>
            </a:r>
            <a:r>
              <a:rPr lang="ru-RU" sz="240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>
                <a:solidFill>
                  <a:srgbClr val="17375E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На панно расположено множество интерактивных предметов, стимулирующих прикосновение к ним, действия с ними, исследование поверхностей, создавая опыт тактильных ощущений. Развивает мелкую моторику рук, цветовосприятие, улучшает эмоциональное состояние. </a:t>
            </a:r>
          </a:p>
          <a:p>
            <a:pPr indent="450850" algn="just"/>
            <a:endParaRPr lang="ru-RU" sz="2400">
              <a:solidFill>
                <a:srgbClr val="17375E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DCIM\101MSDCF\DSC01605.JPG"/>
          <p:cNvPicPr/>
          <p:nvPr/>
        </p:nvPicPr>
        <p:blipFill>
          <a:blip r:embed="rId3"/>
          <a:srcRect l="8171" r="6764"/>
          <a:stretch>
            <a:fillRect/>
          </a:stretch>
        </p:blipFill>
        <p:spPr bwMode="auto">
          <a:xfrm>
            <a:off x="6072188" y="214313"/>
            <a:ext cx="2786062" cy="214312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J:\DCIM\101MSDCF\DSC01610.JPG"/>
          <p:cNvPicPr/>
          <p:nvPr/>
        </p:nvPicPr>
        <p:blipFill>
          <a:blip r:embed="rId4"/>
          <a:srcRect l="2955" t="10961" r="4155" b="5172"/>
          <a:stretch>
            <a:fillRect/>
          </a:stretch>
        </p:blipFill>
        <p:spPr bwMode="auto">
          <a:xfrm>
            <a:off x="357188" y="3071813"/>
            <a:ext cx="3071812" cy="242887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J:\DCIM\101MSDCF\DSC01612.JPG"/>
          <p:cNvPicPr/>
          <p:nvPr/>
        </p:nvPicPr>
        <p:blipFill>
          <a:blip r:embed="rId5"/>
          <a:srcRect l="18911" t="2174" r="10738"/>
          <a:stretch>
            <a:fillRect/>
          </a:stretch>
        </p:blipFill>
        <p:spPr bwMode="auto">
          <a:xfrm>
            <a:off x="3571875" y="214313"/>
            <a:ext cx="2286000" cy="257175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Users\9E0A~1\AppData\Local\Temp\SAM_4620.JPG"/>
          <p:cNvPicPr/>
          <p:nvPr/>
        </p:nvPicPr>
        <p:blipFill>
          <a:blip r:embed="rId6"/>
          <a:srcRect l="6414" r="3153" b="8841"/>
          <a:stretch>
            <a:fillRect/>
          </a:stretch>
        </p:blipFill>
        <p:spPr bwMode="auto">
          <a:xfrm>
            <a:off x="6572250" y="2571750"/>
            <a:ext cx="2286000" cy="271462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9E0A~1\AppData\Local\Temp\SAM_4648.JPG"/>
          <p:cNvPicPr/>
          <p:nvPr/>
        </p:nvPicPr>
        <p:blipFill>
          <a:blip r:embed="rId7"/>
          <a:srcRect l="8664" t="3367" r="12080" b="10523"/>
          <a:stretch>
            <a:fillRect/>
          </a:stretch>
        </p:blipFill>
        <p:spPr bwMode="auto">
          <a:xfrm>
            <a:off x="3714750" y="3000375"/>
            <a:ext cx="2232025" cy="251618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214313"/>
            <a:ext cx="3714750" cy="164306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Дидактические панно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214313"/>
            <a:ext cx="3714750" cy="164306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Дидактические панно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8" name="Рисунок 7" descr="C:\Users\9E0A~1\AppData\Local\Temp\SAM_4655.JPG"/>
          <p:cNvPicPr/>
          <p:nvPr/>
        </p:nvPicPr>
        <p:blipFill>
          <a:blip r:embed="rId3"/>
          <a:srcRect l="6414" t="5345" r="15500" b="15331"/>
          <a:stretch>
            <a:fillRect/>
          </a:stretch>
        </p:blipFill>
        <p:spPr bwMode="auto">
          <a:xfrm>
            <a:off x="3214688" y="1143000"/>
            <a:ext cx="2808287" cy="201612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C:\Users\9E0A~1\AppData\Local\Temp\SAM_4623.JPG"/>
          <p:cNvPicPr/>
          <p:nvPr/>
        </p:nvPicPr>
        <p:blipFill>
          <a:blip r:embed="rId4"/>
          <a:srcRect l="12115" t="6158" r="3304" b="10264"/>
          <a:stretch>
            <a:fillRect/>
          </a:stretch>
        </p:blipFill>
        <p:spPr bwMode="auto">
          <a:xfrm>
            <a:off x="142875" y="2286000"/>
            <a:ext cx="2794000" cy="22098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J:\DCIM\101MSDCF\DSC01604.JPG"/>
          <p:cNvPicPr/>
          <p:nvPr/>
        </p:nvPicPr>
        <p:blipFill>
          <a:blip r:embed="rId5"/>
          <a:srcRect l="7200" t="4621" r="1867" b="8875"/>
          <a:stretch>
            <a:fillRect/>
          </a:stretch>
        </p:blipFill>
        <p:spPr bwMode="auto">
          <a:xfrm>
            <a:off x="6286500" y="428625"/>
            <a:ext cx="2624138" cy="191293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C:\Users\9E0A~1\AppData\Local\Temp\SAM_4628.JPG"/>
          <p:cNvPicPr/>
          <p:nvPr/>
        </p:nvPicPr>
        <p:blipFill>
          <a:blip r:embed="rId6"/>
          <a:srcRect l="13308" t="10470" r="6089" b="8120"/>
          <a:stretch>
            <a:fillRect/>
          </a:stretch>
        </p:blipFill>
        <p:spPr bwMode="auto">
          <a:xfrm>
            <a:off x="3143250" y="3571875"/>
            <a:ext cx="2865438" cy="185737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 descr="J:\DCIM\101MSDCF\DSC01613.JPG"/>
          <p:cNvPicPr/>
          <p:nvPr/>
        </p:nvPicPr>
        <p:blipFill>
          <a:blip r:embed="rId7"/>
          <a:srcRect l="1304" t="3727" b="8820"/>
          <a:stretch>
            <a:fillRect/>
          </a:stretch>
        </p:blipFill>
        <p:spPr bwMode="auto">
          <a:xfrm>
            <a:off x="6215063" y="2786063"/>
            <a:ext cx="2800350" cy="200025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001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450850" algn="ctr">
              <a:defRPr/>
            </a:pPr>
            <a:endParaRPr lang="ru-RU" sz="1600" dirty="0">
              <a:solidFill>
                <a:schemeClr val="tx2">
                  <a:lumMod val="75000"/>
                </a:schemeClr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indent="450850" algn="just" eaLnBrk="0" hangingPunct="0">
              <a:defRPr/>
            </a:pPr>
            <a:endParaRPr lang="ru-RU" sz="1600" dirty="0">
              <a:solidFill>
                <a:schemeClr val="tx2">
                  <a:lumMod val="75000"/>
                </a:schemeClr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285750" y="285750"/>
            <a:ext cx="8715375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2400" b="1">
                <a:solidFill>
                  <a:srgbClr val="17375E"/>
                </a:solidFill>
                <a:latin typeface="Comic Sans MS" pitchFamily="66" charset="0"/>
                <a:cs typeface="Times New Roman" pitchFamily="18" charset="0"/>
              </a:rPr>
              <a:t>Бизикуб </a:t>
            </a:r>
            <a:r>
              <a:rPr lang="ru-RU" sz="2400">
                <a:solidFill>
                  <a:srgbClr val="17375E"/>
                </a:solidFill>
                <a:latin typeface="Comic Sans MS" pitchFamily="66" charset="0"/>
                <a:cs typeface="Times New Roman" pitchFamily="18" charset="0"/>
              </a:rPr>
              <a:t> представляет собой деревянный или тканевый кубик (с различным наполнителем) с закрепленными на его поверхности различными предметами. На </a:t>
            </a:r>
            <a:r>
              <a:rPr lang="ru-RU" sz="2400">
                <a:solidFill>
                  <a:srgbClr val="17375E"/>
                </a:solidFill>
                <a:latin typeface="Comic Sans MS" pitchFamily="66" charset="0"/>
              </a:rPr>
              <a:t>бизикубах расположено множество интерактивных предметов, стимулирующих прикосновение к ним, действия с ними, исследование поверхностей, создавая опыт тактильных ощущений. Развивает мелкую моторику рук, сенсорную культуру, улучшает эмоциональное состояние. С его помощью  можно ставить и решать различные цели и задачи (знакомить, закреплять  - цвет,  размер; развивать моторику; учить ребенка застегивать пуговки, молнии липучки).</a:t>
            </a:r>
          </a:p>
          <a:p>
            <a:pPr algn="just"/>
            <a:endParaRPr lang="ru-RU" sz="2400">
              <a:solidFill>
                <a:srgbClr val="17375E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Юлия\Desktop\группа 11\игра с бизикубами февраль\DSC06605.JPG"/>
          <p:cNvPicPr/>
          <p:nvPr/>
        </p:nvPicPr>
        <p:blipFill>
          <a:blip r:embed="rId3"/>
          <a:srcRect l="25174" t="17266" r="21569" b="11660"/>
          <a:stretch>
            <a:fillRect/>
          </a:stretch>
        </p:blipFill>
        <p:spPr bwMode="auto">
          <a:xfrm>
            <a:off x="785813" y="3143250"/>
            <a:ext cx="2214562" cy="207168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Users\Юлия\Desktop\группа 11\игра с бизикубами февраль\DSC06606.JPG"/>
          <p:cNvPicPr/>
          <p:nvPr/>
        </p:nvPicPr>
        <p:blipFill>
          <a:blip r:embed="rId4"/>
          <a:srcRect l="14415" t="18044" r="24996" b="18502"/>
          <a:stretch>
            <a:fillRect/>
          </a:stretch>
        </p:blipFill>
        <p:spPr bwMode="auto">
          <a:xfrm>
            <a:off x="3857625" y="1000125"/>
            <a:ext cx="2214563" cy="185737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C:\Users\Юлия\Desktop\группа 11\игра с бизикубами февраль\DSC06602.JPG"/>
          <p:cNvPicPr/>
          <p:nvPr/>
        </p:nvPicPr>
        <p:blipFill>
          <a:blip r:embed="rId5"/>
          <a:srcRect r="14160" b="3333"/>
          <a:stretch>
            <a:fillRect/>
          </a:stretch>
        </p:blipFill>
        <p:spPr bwMode="auto">
          <a:xfrm>
            <a:off x="3500438" y="3714750"/>
            <a:ext cx="2416175" cy="212407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C:\Users\Юлия\Desktop\группа 11\игра с бизикубами февраль\DSC06604.JPG"/>
          <p:cNvPicPr/>
          <p:nvPr/>
        </p:nvPicPr>
        <p:blipFill>
          <a:blip r:embed="rId6"/>
          <a:srcRect l="21985" t="14715" r="23207" b="17714"/>
          <a:stretch>
            <a:fillRect/>
          </a:stretch>
        </p:blipFill>
        <p:spPr bwMode="auto">
          <a:xfrm>
            <a:off x="6500813" y="1571625"/>
            <a:ext cx="2286000" cy="207168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C:\Users\Юлия\Desktop\группа 11\игра с бизикубами февраль\DSC06603.JPG"/>
          <p:cNvPicPr/>
          <p:nvPr/>
        </p:nvPicPr>
        <p:blipFill>
          <a:blip r:embed="rId7"/>
          <a:srcRect l="11373" t="8801" r="25001" b="16666"/>
          <a:stretch>
            <a:fillRect/>
          </a:stretch>
        </p:blipFill>
        <p:spPr bwMode="auto">
          <a:xfrm>
            <a:off x="6215063" y="4286250"/>
            <a:ext cx="2428875" cy="207168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Заголовок 10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2971800" cy="16541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Бизикубы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2971800" cy="16541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Бизикубы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2" name="Рисунок 11" descr="C:\Users\Юлия\Desktop\группа 11\игра с бизикубами декабрь\DSC06295.JPG"/>
          <p:cNvPicPr/>
          <p:nvPr/>
        </p:nvPicPr>
        <p:blipFill>
          <a:blip r:embed="rId3"/>
          <a:srcRect l="35965" t="57341" r="19412" b="3563"/>
          <a:stretch>
            <a:fillRect/>
          </a:stretch>
        </p:blipFill>
        <p:spPr bwMode="auto">
          <a:xfrm>
            <a:off x="357188" y="1571625"/>
            <a:ext cx="2857500" cy="22860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 descr="C:\Users\Юлия\Desktop\группа 11\игра с бизикубами декабрь\DSC06283.JPG"/>
          <p:cNvPicPr/>
          <p:nvPr/>
        </p:nvPicPr>
        <p:blipFill>
          <a:blip r:embed="rId4"/>
          <a:srcRect l="41839" t="64109" r="23572" b="4119"/>
          <a:stretch>
            <a:fillRect/>
          </a:stretch>
        </p:blipFill>
        <p:spPr bwMode="auto">
          <a:xfrm>
            <a:off x="3643313" y="285750"/>
            <a:ext cx="2827337" cy="222567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 descr="C:\Users\Юлия\Desktop\группа 11\игра с бизикубами декабрь\DSC06279.JPG"/>
          <p:cNvPicPr/>
          <p:nvPr/>
        </p:nvPicPr>
        <p:blipFill>
          <a:blip r:embed="rId5"/>
          <a:srcRect l="38692" t="49940" r="20780" b="2187"/>
          <a:stretch>
            <a:fillRect/>
          </a:stretch>
        </p:blipFill>
        <p:spPr bwMode="auto">
          <a:xfrm>
            <a:off x="6572250" y="2714625"/>
            <a:ext cx="2428875" cy="22860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6"/>
          <a:srcRect l="30288" t="32692" r="17789" b="5769"/>
          <a:stretch>
            <a:fillRect/>
          </a:stretch>
        </p:blipFill>
        <p:spPr bwMode="auto">
          <a:xfrm>
            <a:off x="3643313" y="3071813"/>
            <a:ext cx="2571750" cy="22860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64553b36d98a1a9771b60ed7fd6ae5ca013c54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272</Words>
  <Application>Microsoft Office PowerPoint</Application>
  <PresentationFormat>Экран (4:3)</PresentationFormat>
  <Paragraphs>40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Calibri</vt:lpstr>
      <vt:lpstr>Arial</vt:lpstr>
      <vt:lpstr>Comic Sans MS</vt:lpstr>
      <vt:lpstr>Times New Roman</vt:lpstr>
      <vt:lpstr>Тема Office</vt:lpstr>
      <vt:lpstr>    «Использование нетрадиционного оборудования в сенсорном развитии детей раннего возраста»  </vt:lpstr>
      <vt:lpstr>Слайд 2</vt:lpstr>
      <vt:lpstr>Слайд 3</vt:lpstr>
      <vt:lpstr>Слайд 4</vt:lpstr>
      <vt:lpstr>Дидактические панно</vt:lpstr>
      <vt:lpstr>Дидактические панно</vt:lpstr>
      <vt:lpstr>Слайд 7</vt:lpstr>
      <vt:lpstr>Бизикубы</vt:lpstr>
      <vt:lpstr>Бизикубы</vt:lpstr>
      <vt:lpstr>Нетрадиционное  оборудование</vt:lpstr>
      <vt:lpstr>Слайд 11</vt:lpstr>
      <vt:lpstr>Использование панно в индивидуальной работе с детьми</vt:lpstr>
      <vt:lpstr>Слайд 13</vt:lpstr>
      <vt:lpstr>Использование панно в образовательной деятельности</vt:lpstr>
      <vt:lpstr>Использование панно во взаимодействии родителей с детьми</vt:lpstr>
      <vt:lpstr>Использование бизикубов в индивидуальной работе с детьми</vt:lpstr>
      <vt:lpstr>Слайд 17</vt:lpstr>
      <vt:lpstr>Слайд 18</vt:lpstr>
      <vt:lpstr>Слайд 19</vt:lpstr>
      <vt:lpstr>Слайд 20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</dc:creator>
  <cp:lastModifiedBy>Пользователь</cp:lastModifiedBy>
  <cp:revision>40</cp:revision>
  <dcterms:created xsi:type="dcterms:W3CDTF">2014-05-12T04:44:22Z</dcterms:created>
  <dcterms:modified xsi:type="dcterms:W3CDTF">2022-06-17T19:25:45Z</dcterms:modified>
</cp:coreProperties>
</file>